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Gatwick Bold" panose="020B0604020202020204" charset="0"/>
      <p:regular r:id="rId11"/>
    </p:embeddedFont>
    <p:embeddedFont>
      <p:font typeface="Open Sans Bold" panose="020B0604020202020204" charset="0"/>
      <p:regular r:id="rId12"/>
    </p:embeddedFont>
    <p:embeddedFont>
      <p:font typeface="Raleway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1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rot="3295367">
            <a:off x="13670634" y="-621478"/>
            <a:ext cx="7615413" cy="5213152"/>
          </a:xfrm>
          <a:custGeom>
            <a:avLst/>
            <a:gdLst/>
            <a:ahLst/>
            <a:cxnLst/>
            <a:rect l="l" t="t" r="r" b="b"/>
            <a:pathLst>
              <a:path w="7615413" h="5213152">
                <a:moveTo>
                  <a:pt x="0" y="0"/>
                </a:moveTo>
                <a:lnTo>
                  <a:pt x="7615413" y="0"/>
                </a:lnTo>
                <a:lnTo>
                  <a:pt x="7615413" y="5213153"/>
                </a:lnTo>
                <a:lnTo>
                  <a:pt x="0" y="5213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6415821" y="7530265"/>
            <a:ext cx="6297525" cy="1545756"/>
          </a:xfrm>
          <a:custGeom>
            <a:avLst/>
            <a:gdLst/>
            <a:ahLst/>
            <a:cxnLst/>
            <a:rect l="l" t="t" r="r" b="b"/>
            <a:pathLst>
              <a:path w="6297525" h="1545756">
                <a:moveTo>
                  <a:pt x="0" y="0"/>
                </a:moveTo>
                <a:lnTo>
                  <a:pt x="6297525" y="0"/>
                </a:lnTo>
                <a:lnTo>
                  <a:pt x="6297525" y="1545756"/>
                </a:lnTo>
                <a:lnTo>
                  <a:pt x="0" y="15457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10005914" y="1460591"/>
            <a:ext cx="7038667" cy="8826409"/>
          </a:xfrm>
          <a:custGeom>
            <a:avLst/>
            <a:gdLst/>
            <a:ahLst/>
            <a:cxnLst/>
            <a:rect l="l" t="t" r="r" b="b"/>
            <a:pathLst>
              <a:path w="7038667" h="8826409">
                <a:moveTo>
                  <a:pt x="0" y="0"/>
                </a:moveTo>
                <a:lnTo>
                  <a:pt x="7038667" y="0"/>
                </a:lnTo>
                <a:lnTo>
                  <a:pt x="7038667" y="8826409"/>
                </a:lnTo>
                <a:lnTo>
                  <a:pt x="0" y="88264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62326" t="-11490" r="-47516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2879233" y="4535535"/>
            <a:ext cx="6264767" cy="1044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55"/>
              </a:lnSpc>
              <a:spcBef>
                <a:spcPct val="0"/>
              </a:spcBef>
            </a:pPr>
            <a:r>
              <a:rPr lang="en-US" sz="5753" spc="201">
                <a:solidFill>
                  <a:srgbClr val="000000"/>
                </a:solidFill>
                <a:latin typeface="Gatwick Bold"/>
              </a:rPr>
              <a:t>SIRIUS APP</a:t>
            </a:r>
          </a:p>
        </p:txBody>
      </p:sp>
      <p:sp>
        <p:nvSpPr>
          <p:cNvPr id="7" name="Freeform 7"/>
          <p:cNvSpPr/>
          <p:nvPr/>
        </p:nvSpPr>
        <p:spPr>
          <a:xfrm>
            <a:off x="15142930" y="-300026"/>
            <a:ext cx="3438004" cy="3521233"/>
          </a:xfrm>
          <a:custGeom>
            <a:avLst/>
            <a:gdLst/>
            <a:ahLst/>
            <a:cxnLst/>
            <a:rect l="l" t="t" r="r" b="b"/>
            <a:pathLst>
              <a:path w="3438004" h="3521233">
                <a:moveTo>
                  <a:pt x="0" y="0"/>
                </a:moveTo>
                <a:lnTo>
                  <a:pt x="3438004" y="0"/>
                </a:lnTo>
                <a:lnTo>
                  <a:pt x="3438004" y="3521234"/>
                </a:lnTo>
                <a:lnTo>
                  <a:pt x="0" y="3521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4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8" name="Group 8"/>
          <p:cNvGrpSpPr/>
          <p:nvPr/>
        </p:nvGrpSpPr>
        <p:grpSpPr>
          <a:xfrm>
            <a:off x="1695450" y="1460591"/>
            <a:ext cx="1502365" cy="150236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EE4A5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16285" tIns="16285" rIns="16285" bIns="16285" rtlCol="0" anchor="ctr"/>
            <a:lstStyle/>
            <a:p>
              <a:pPr algn="ctr">
                <a:lnSpc>
                  <a:spcPts val="942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26351" y="1791492"/>
            <a:ext cx="840563" cy="840563"/>
          </a:xfrm>
          <a:custGeom>
            <a:avLst/>
            <a:gdLst/>
            <a:ahLst/>
            <a:cxnLst/>
            <a:rect l="l" t="t" r="r" b="b"/>
            <a:pathLst>
              <a:path w="840563" h="840563">
                <a:moveTo>
                  <a:pt x="0" y="0"/>
                </a:moveTo>
                <a:lnTo>
                  <a:pt x="840563" y="0"/>
                </a:lnTo>
                <a:lnTo>
                  <a:pt x="840563" y="840563"/>
                </a:lnTo>
                <a:lnTo>
                  <a:pt x="0" y="8405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2"/>
          <p:cNvSpPr/>
          <p:nvPr/>
        </p:nvSpPr>
        <p:spPr>
          <a:xfrm rot="-6444559">
            <a:off x="-2691622" y="6264784"/>
            <a:ext cx="8213355" cy="5622476"/>
          </a:xfrm>
          <a:custGeom>
            <a:avLst/>
            <a:gdLst/>
            <a:ahLst/>
            <a:cxnLst/>
            <a:rect l="l" t="t" r="r" b="b"/>
            <a:pathLst>
              <a:path w="8213355" h="5622476">
                <a:moveTo>
                  <a:pt x="0" y="0"/>
                </a:moveTo>
                <a:lnTo>
                  <a:pt x="8213355" y="0"/>
                </a:lnTo>
                <a:lnTo>
                  <a:pt x="8213355" y="5622475"/>
                </a:lnTo>
                <a:lnTo>
                  <a:pt x="0" y="56224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3"/>
          <p:cNvSpPr/>
          <p:nvPr/>
        </p:nvSpPr>
        <p:spPr>
          <a:xfrm>
            <a:off x="8178329" y="1249329"/>
            <a:ext cx="1931342" cy="1713627"/>
          </a:xfrm>
          <a:custGeom>
            <a:avLst/>
            <a:gdLst/>
            <a:ahLst/>
            <a:cxnLst/>
            <a:rect l="l" t="t" r="r" b="b"/>
            <a:pathLst>
              <a:path w="1931342" h="1713627">
                <a:moveTo>
                  <a:pt x="0" y="0"/>
                </a:moveTo>
                <a:lnTo>
                  <a:pt x="1931342" y="0"/>
                </a:lnTo>
                <a:lnTo>
                  <a:pt x="1931342" y="1713627"/>
                </a:lnTo>
                <a:lnTo>
                  <a:pt x="0" y="171362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TextBox 14"/>
          <p:cNvSpPr txBox="1"/>
          <p:nvPr/>
        </p:nvSpPr>
        <p:spPr>
          <a:xfrm>
            <a:off x="8029402" y="9210675"/>
            <a:ext cx="3359098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>
                <a:solidFill>
                  <a:srgbClr val="2E282A"/>
                </a:solidFill>
                <a:latin typeface="Gatwick Bold"/>
              </a:rPr>
              <a:t>Mariana Surós Álvarez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25937" y="9210675"/>
            <a:ext cx="3359098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>
                <a:solidFill>
                  <a:srgbClr val="2E282A"/>
                </a:solidFill>
                <a:latin typeface="Gatwick Bold"/>
              </a:rPr>
              <a:t>Selene González Curbelo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612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3" name="Freeform 3"/>
          <p:cNvSpPr/>
          <p:nvPr/>
        </p:nvSpPr>
        <p:spPr>
          <a:xfrm flipH="1">
            <a:off x="9144000" y="1953701"/>
            <a:ext cx="4980408" cy="7304599"/>
          </a:xfrm>
          <a:custGeom>
            <a:avLst/>
            <a:gdLst/>
            <a:ahLst/>
            <a:cxnLst/>
            <a:rect l="l" t="t" r="r" b="b"/>
            <a:pathLst>
              <a:path w="4980408" h="7304599">
                <a:moveTo>
                  <a:pt x="4980408" y="0"/>
                </a:moveTo>
                <a:lnTo>
                  <a:pt x="0" y="0"/>
                </a:lnTo>
                <a:lnTo>
                  <a:pt x="0" y="7304599"/>
                </a:lnTo>
                <a:lnTo>
                  <a:pt x="4980408" y="7304599"/>
                </a:lnTo>
                <a:lnTo>
                  <a:pt x="4980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 rot="-621385">
            <a:off x="-2392651" y="-1211954"/>
            <a:ext cx="7615413" cy="5213152"/>
          </a:xfrm>
          <a:custGeom>
            <a:avLst/>
            <a:gdLst/>
            <a:ahLst/>
            <a:cxnLst/>
            <a:rect l="l" t="t" r="r" b="b"/>
            <a:pathLst>
              <a:path w="7615413" h="5213152">
                <a:moveTo>
                  <a:pt x="0" y="0"/>
                </a:moveTo>
                <a:lnTo>
                  <a:pt x="7615413" y="0"/>
                </a:lnTo>
                <a:lnTo>
                  <a:pt x="7615413" y="5213152"/>
                </a:lnTo>
                <a:lnTo>
                  <a:pt x="0" y="5213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 rot="-30000">
            <a:off x="12054084" y="272055"/>
            <a:ext cx="4680729" cy="9742891"/>
          </a:xfrm>
          <a:custGeom>
            <a:avLst/>
            <a:gdLst/>
            <a:ahLst/>
            <a:cxnLst/>
            <a:rect l="l" t="t" r="r" b="b"/>
            <a:pathLst>
              <a:path w="4680729" h="9742891">
                <a:moveTo>
                  <a:pt x="84675" y="0"/>
                </a:moveTo>
                <a:lnTo>
                  <a:pt x="4680729" y="40109"/>
                </a:lnTo>
                <a:lnTo>
                  <a:pt x="4596054" y="9742890"/>
                </a:lnTo>
                <a:lnTo>
                  <a:pt x="0" y="9702781"/>
                </a:lnTo>
                <a:lnTo>
                  <a:pt x="84675" y="0"/>
                </a:lnTo>
                <a:close/>
              </a:path>
            </a:pathLst>
          </a:custGeom>
          <a:blipFill>
            <a:blip r:embed="rId7"/>
            <a:stretch>
              <a:fillRect t="-711" b="-71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TextBox 6"/>
          <p:cNvSpPr txBox="1"/>
          <p:nvPr/>
        </p:nvSpPr>
        <p:spPr>
          <a:xfrm>
            <a:off x="2129992" y="2566475"/>
            <a:ext cx="7014008" cy="1605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6"/>
              </a:lnSpc>
            </a:pPr>
            <a:r>
              <a:rPr lang="en-US" sz="4432" spc="155" dirty="0">
                <a:solidFill>
                  <a:srgbClr val="000000"/>
                </a:solidFill>
                <a:latin typeface="Gatwick Bold"/>
              </a:rPr>
              <a:t>OBJETIVO DE </a:t>
            </a:r>
          </a:p>
          <a:p>
            <a:pPr marL="0" lvl="0" indent="0" algn="ctr">
              <a:lnSpc>
                <a:spcPts val="6206"/>
              </a:lnSpc>
              <a:spcBef>
                <a:spcPct val="0"/>
              </a:spcBef>
            </a:pPr>
            <a:r>
              <a:rPr lang="en-US" sz="4432" spc="155" dirty="0">
                <a:solidFill>
                  <a:srgbClr val="000000"/>
                </a:solidFill>
                <a:latin typeface="Gatwick Bold"/>
              </a:rPr>
              <a:t>LA APLICACIÓN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47732" y="4514805"/>
            <a:ext cx="4363167" cy="1181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93"/>
              </a:lnSpc>
            </a:pPr>
            <a:r>
              <a:rPr lang="en-US" sz="3352" spc="117">
                <a:solidFill>
                  <a:srgbClr val="000000"/>
                </a:solidFill>
                <a:latin typeface="Raleway"/>
              </a:rPr>
              <a:t>Facilitar la adopción</a:t>
            </a:r>
          </a:p>
          <a:p>
            <a:pPr>
              <a:lnSpc>
                <a:spcPts val="4693"/>
              </a:lnSpc>
            </a:pPr>
            <a:endParaRPr lang="en-US" sz="3352" spc="117">
              <a:solidFill>
                <a:srgbClr val="000000"/>
              </a:solidFill>
              <a:latin typeface="Raleway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122311" y="6824228"/>
            <a:ext cx="7014008" cy="1246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06"/>
              </a:lnSpc>
              <a:spcBef>
                <a:spcPct val="0"/>
              </a:spcBef>
            </a:pPr>
            <a:r>
              <a:rPr lang="en-US" sz="3432" spc="120" dirty="0">
                <a:solidFill>
                  <a:srgbClr val="000000"/>
                </a:solidFill>
                <a:latin typeface="Gatwick Bold"/>
              </a:rPr>
              <a:t>¿QUÉ QUEREMOS CONSEGUIR?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0E9A848-0166-2CCC-23FE-11164BAB5315}"/>
              </a:ext>
            </a:extLst>
          </p:cNvPr>
          <p:cNvCxnSpPr/>
          <p:nvPr/>
        </p:nvCxnSpPr>
        <p:spPr>
          <a:xfrm>
            <a:off x="12835937" y="4843777"/>
            <a:ext cx="137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8B0CF71-1245-B8B9-4FC8-7301D812C5EF}"/>
              </a:ext>
            </a:extLst>
          </p:cNvPr>
          <p:cNvSpPr txBox="1"/>
          <p:nvPr/>
        </p:nvSpPr>
        <p:spPr>
          <a:xfrm>
            <a:off x="12928825" y="4557208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Data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access</a:t>
            </a:r>
            <a:endParaRPr lang="es-ES" sz="10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D75A8FAC-64DB-55E9-54E7-C7EB150EED88}"/>
              </a:ext>
            </a:extLst>
          </p:cNvPr>
          <p:cNvCxnSpPr>
            <a:cxnSpLocks/>
          </p:cNvCxnSpPr>
          <p:nvPr/>
        </p:nvCxnSpPr>
        <p:spPr>
          <a:xfrm flipH="1">
            <a:off x="9058978" y="5676900"/>
            <a:ext cx="1215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E2B2B75-7CBD-161C-24D6-D7CF6F75BB54}"/>
              </a:ext>
            </a:extLst>
          </p:cNvPr>
          <p:cNvSpPr txBox="1"/>
          <p:nvPr/>
        </p:nvSpPr>
        <p:spPr>
          <a:xfrm>
            <a:off x="9153615" y="5399487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Changed</a:t>
            </a:r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data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1DFDE3B8-016B-133E-14C7-B63E7A93D65E}"/>
              </a:ext>
            </a:extLst>
          </p:cNvPr>
          <p:cNvCxnSpPr/>
          <p:nvPr/>
        </p:nvCxnSpPr>
        <p:spPr>
          <a:xfrm>
            <a:off x="8980760" y="4975498"/>
            <a:ext cx="1371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79079E8-AF17-D528-0179-A093127F8802}"/>
              </a:ext>
            </a:extLst>
          </p:cNvPr>
          <p:cNvSpPr txBox="1"/>
          <p:nvPr/>
        </p:nvSpPr>
        <p:spPr>
          <a:xfrm>
            <a:off x="9092361" y="4674814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Processed</a:t>
            </a:r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data</a:t>
            </a: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0EF1A316-ED87-5797-4013-A3EB7DE7E78D}"/>
              </a:ext>
            </a:extLst>
          </p:cNvPr>
          <p:cNvCxnSpPr>
            <a:cxnSpLocks/>
          </p:cNvCxnSpPr>
          <p:nvPr/>
        </p:nvCxnSpPr>
        <p:spPr>
          <a:xfrm>
            <a:off x="8604026" y="4508222"/>
            <a:ext cx="2292574" cy="535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CuadroTexto 30">
            <a:extLst>
              <a:ext uri="{FF2B5EF4-FFF2-40B4-BE49-F238E27FC236}">
                <a16:creationId xmlns:a16="http://schemas.microsoft.com/office/drawing/2014/main" id="{25287578-3AE3-FF72-2E73-961094EE2CC9}"/>
              </a:ext>
            </a:extLst>
          </p:cNvPr>
          <p:cNvSpPr txBox="1"/>
          <p:nvPr/>
        </p:nvSpPr>
        <p:spPr>
          <a:xfrm>
            <a:off x="8917133" y="4126657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Model</a:t>
            </a:r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change</a:t>
            </a:r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events</a:t>
            </a:r>
            <a:endParaRPr lang="es-ES" sz="10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5FEADE42-7727-2630-5879-5439740AAFB6}"/>
              </a:ext>
            </a:extLst>
          </p:cNvPr>
          <p:cNvCxnSpPr>
            <a:cxnSpLocks/>
          </p:cNvCxnSpPr>
          <p:nvPr/>
        </p:nvCxnSpPr>
        <p:spPr>
          <a:xfrm flipH="1">
            <a:off x="3828096" y="5522598"/>
            <a:ext cx="1544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2DB0BF9-1CA9-D48F-EC03-DC96F11E96FB}"/>
              </a:ext>
            </a:extLst>
          </p:cNvPr>
          <p:cNvSpPr txBox="1"/>
          <p:nvPr/>
        </p:nvSpPr>
        <p:spPr>
          <a:xfrm>
            <a:off x="4231586" y="5276377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Data</a:t>
            </a: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CED955B1-D949-F5CB-5C9C-2F4431BCC140}"/>
              </a:ext>
            </a:extLst>
          </p:cNvPr>
          <p:cNvCxnSpPr>
            <a:cxnSpLocks/>
          </p:cNvCxnSpPr>
          <p:nvPr/>
        </p:nvCxnSpPr>
        <p:spPr>
          <a:xfrm>
            <a:off x="4121147" y="4808175"/>
            <a:ext cx="1061313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1C9A99A-EF39-02E0-D335-A54F71FB99B3}"/>
              </a:ext>
            </a:extLst>
          </p:cNvPr>
          <p:cNvSpPr txBox="1"/>
          <p:nvPr/>
        </p:nvSpPr>
        <p:spPr>
          <a:xfrm>
            <a:off x="4231587" y="4605210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UI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events</a:t>
            </a:r>
            <a:endParaRPr lang="es-ES" sz="10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1405BE67-6C2A-3170-D167-C66C68ED8A53}"/>
              </a:ext>
            </a:extLst>
          </p:cNvPr>
          <p:cNvCxnSpPr/>
          <p:nvPr/>
        </p:nvCxnSpPr>
        <p:spPr>
          <a:xfrm>
            <a:off x="3965867" y="4229100"/>
            <a:ext cx="137187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CEE80DC-D7F2-ECF2-F4D0-10137D8104BB}"/>
              </a:ext>
            </a:extLst>
          </p:cNvPr>
          <p:cNvSpPr txBox="1"/>
          <p:nvPr/>
        </p:nvSpPr>
        <p:spPr>
          <a:xfrm>
            <a:off x="3958312" y="4013897"/>
            <a:ext cx="2282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Data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change</a:t>
            </a:r>
            <a:r>
              <a:rPr lang="es-ES" sz="1000" dirty="0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 </a:t>
            </a:r>
            <a:r>
              <a:rPr lang="es-ES" sz="1000" dirty="0" err="1">
                <a:latin typeface="Open Sans Bold" panose="020B0604020202020204" charset="0"/>
                <a:ea typeface="Open Sans Bold" panose="020B0604020202020204" charset="0"/>
                <a:cs typeface="Open Sans Bold" panose="020B0604020202020204" charset="0"/>
              </a:rPr>
              <a:t>events</a:t>
            </a:r>
            <a:endParaRPr lang="es-ES" sz="1000" dirty="0">
              <a:latin typeface="Open Sans Bold" panose="020B0604020202020204" charset="0"/>
              <a:ea typeface="Open Sans Bold" panose="020B0604020202020204" charset="0"/>
              <a:cs typeface="Open Sans Bold" panose="020B0604020202020204" charset="0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3" name="Freeform 3"/>
          <p:cNvSpPr/>
          <p:nvPr/>
        </p:nvSpPr>
        <p:spPr>
          <a:xfrm>
            <a:off x="1253320" y="3405649"/>
            <a:ext cx="3023659" cy="2876256"/>
          </a:xfrm>
          <a:custGeom>
            <a:avLst/>
            <a:gdLst/>
            <a:ahLst/>
            <a:cxnLst/>
            <a:rect l="l" t="t" r="r" b="b"/>
            <a:pathLst>
              <a:path w="3023659" h="2876256">
                <a:moveTo>
                  <a:pt x="0" y="0"/>
                </a:moveTo>
                <a:lnTo>
                  <a:pt x="3023659" y="0"/>
                </a:lnTo>
                <a:lnTo>
                  <a:pt x="3023659" y="2876256"/>
                </a:lnTo>
                <a:lnTo>
                  <a:pt x="0" y="2876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4" name="Freeform 4"/>
          <p:cNvSpPr/>
          <p:nvPr/>
        </p:nvSpPr>
        <p:spPr>
          <a:xfrm>
            <a:off x="10331022" y="3537231"/>
            <a:ext cx="2504915" cy="2541888"/>
          </a:xfrm>
          <a:custGeom>
            <a:avLst/>
            <a:gdLst/>
            <a:ahLst/>
            <a:cxnLst/>
            <a:rect l="l" t="t" r="r" b="b"/>
            <a:pathLst>
              <a:path w="2504915" h="2541888">
                <a:moveTo>
                  <a:pt x="0" y="0"/>
                </a:moveTo>
                <a:lnTo>
                  <a:pt x="2504916" y="0"/>
                </a:lnTo>
                <a:lnTo>
                  <a:pt x="2504916" y="2541889"/>
                </a:lnTo>
                <a:lnTo>
                  <a:pt x="0" y="25418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5" name="Freeform 5"/>
          <p:cNvSpPr/>
          <p:nvPr/>
        </p:nvSpPr>
        <p:spPr>
          <a:xfrm>
            <a:off x="5308575" y="3950970"/>
            <a:ext cx="3672185" cy="2049056"/>
          </a:xfrm>
          <a:custGeom>
            <a:avLst/>
            <a:gdLst/>
            <a:ahLst/>
            <a:cxnLst/>
            <a:rect l="l" t="t" r="r" b="b"/>
            <a:pathLst>
              <a:path w="3672185" h="2049056">
                <a:moveTo>
                  <a:pt x="0" y="0"/>
                </a:moveTo>
                <a:lnTo>
                  <a:pt x="3672185" y="0"/>
                </a:lnTo>
                <a:lnTo>
                  <a:pt x="3672185" y="2049056"/>
                </a:lnTo>
                <a:lnTo>
                  <a:pt x="0" y="20490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6" name="Freeform 6"/>
          <p:cNvSpPr/>
          <p:nvPr/>
        </p:nvSpPr>
        <p:spPr>
          <a:xfrm>
            <a:off x="14186200" y="3405649"/>
            <a:ext cx="3196681" cy="2812736"/>
          </a:xfrm>
          <a:custGeom>
            <a:avLst/>
            <a:gdLst/>
            <a:ahLst/>
            <a:cxnLst/>
            <a:rect l="l" t="t" r="r" b="b"/>
            <a:pathLst>
              <a:path w="3196681" h="2812736">
                <a:moveTo>
                  <a:pt x="0" y="0"/>
                </a:moveTo>
                <a:lnTo>
                  <a:pt x="3196681" y="0"/>
                </a:lnTo>
                <a:lnTo>
                  <a:pt x="3196681" y="2812737"/>
                </a:lnTo>
                <a:lnTo>
                  <a:pt x="0" y="28127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7" name="TextBox 7"/>
          <p:cNvSpPr txBox="1"/>
          <p:nvPr/>
        </p:nvSpPr>
        <p:spPr>
          <a:xfrm>
            <a:off x="1689186" y="4513581"/>
            <a:ext cx="1938512" cy="629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dirty="0">
                <a:solidFill>
                  <a:srgbClr val="000000"/>
                </a:solidFill>
                <a:latin typeface="Open Sans Bold"/>
              </a:rPr>
              <a:t>Vista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18323" y="4591994"/>
            <a:ext cx="432567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VistaModelo</a:t>
            </a:r>
          </a:p>
        </p:txBody>
      </p:sp>
      <p:sp>
        <p:nvSpPr>
          <p:cNvPr id="9" name="Freeform 9"/>
          <p:cNvSpPr/>
          <p:nvPr/>
        </p:nvSpPr>
        <p:spPr>
          <a:xfrm>
            <a:off x="5345136" y="3950970"/>
            <a:ext cx="3642746" cy="2039146"/>
          </a:xfrm>
          <a:custGeom>
            <a:avLst/>
            <a:gdLst/>
            <a:ahLst/>
            <a:cxnLst/>
            <a:rect l="l" t="t" r="r" b="b"/>
            <a:pathLst>
              <a:path w="3642746" h="2039146">
                <a:moveTo>
                  <a:pt x="0" y="0"/>
                </a:moveTo>
                <a:lnTo>
                  <a:pt x="3642746" y="0"/>
                </a:lnTo>
                <a:lnTo>
                  <a:pt x="3642746" y="2039146"/>
                </a:lnTo>
                <a:lnTo>
                  <a:pt x="0" y="203914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TextBox 10"/>
          <p:cNvSpPr txBox="1"/>
          <p:nvPr/>
        </p:nvSpPr>
        <p:spPr>
          <a:xfrm>
            <a:off x="9420642" y="4591994"/>
            <a:ext cx="432567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Modelo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086116" y="3350240"/>
            <a:ext cx="3458185" cy="3141590"/>
          </a:xfrm>
          <a:custGeom>
            <a:avLst/>
            <a:gdLst/>
            <a:ahLst/>
            <a:cxnLst/>
            <a:rect l="l" t="t" r="r" b="b"/>
            <a:pathLst>
              <a:path w="3458185" h="3141590">
                <a:moveTo>
                  <a:pt x="0" y="0"/>
                </a:moveTo>
                <a:lnTo>
                  <a:pt x="3458184" y="0"/>
                </a:lnTo>
                <a:lnTo>
                  <a:pt x="3458184" y="3141591"/>
                </a:lnTo>
                <a:lnTo>
                  <a:pt x="0" y="31415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2" name="TextBox 12"/>
          <p:cNvSpPr txBox="1"/>
          <p:nvPr/>
        </p:nvSpPr>
        <p:spPr>
          <a:xfrm>
            <a:off x="3807426" y="904875"/>
            <a:ext cx="10673148" cy="727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99"/>
              </a:lnSpc>
              <a:spcBef>
                <a:spcPct val="0"/>
              </a:spcBef>
            </a:pPr>
            <a:r>
              <a:rPr lang="en-US" sz="3999" spc="139">
                <a:solidFill>
                  <a:srgbClr val="000000"/>
                </a:solidFill>
                <a:latin typeface="Gatwick Bold"/>
              </a:rPr>
              <a:t>PATRÓN DE DISEÑO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21702" y="4591994"/>
            <a:ext cx="4325677" cy="62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Open Sans Bold"/>
              </a:rPr>
              <a:t>DataBase</a:t>
            </a:r>
          </a:p>
        </p:txBody>
      </p:sp>
      <p:sp>
        <p:nvSpPr>
          <p:cNvPr id="14" name="Freeform 14"/>
          <p:cNvSpPr/>
          <p:nvPr/>
        </p:nvSpPr>
        <p:spPr>
          <a:xfrm>
            <a:off x="13689609" y="3601121"/>
            <a:ext cx="3958485" cy="2738844"/>
          </a:xfrm>
          <a:custGeom>
            <a:avLst/>
            <a:gdLst/>
            <a:ahLst/>
            <a:cxnLst/>
            <a:rect l="l" t="t" r="r" b="b"/>
            <a:pathLst>
              <a:path w="3958485" h="2738844">
                <a:moveTo>
                  <a:pt x="0" y="0"/>
                </a:moveTo>
                <a:lnTo>
                  <a:pt x="3958485" y="0"/>
                </a:lnTo>
                <a:lnTo>
                  <a:pt x="3958485" y="2738844"/>
                </a:lnTo>
                <a:lnTo>
                  <a:pt x="0" y="273884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>
            <a:off x="904150" y="2757530"/>
            <a:ext cx="3270490" cy="4928767"/>
          </a:xfrm>
          <a:custGeom>
            <a:avLst/>
            <a:gdLst/>
            <a:ahLst/>
            <a:cxnLst/>
            <a:rect l="l" t="t" r="r" b="b"/>
            <a:pathLst>
              <a:path w="3270490" h="4928767">
                <a:moveTo>
                  <a:pt x="0" y="0"/>
                </a:moveTo>
                <a:lnTo>
                  <a:pt x="3270490" y="0"/>
                </a:lnTo>
                <a:lnTo>
                  <a:pt x="3270490" y="4928767"/>
                </a:lnTo>
                <a:lnTo>
                  <a:pt x="0" y="492876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F684C18A-FD42-C91D-DC69-64AE4BE2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8930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45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</a:blip>
            <a:stretch>
              <a:fillRect t="-38888" b="-38888"/>
            </a:stretch>
          </a:blipFill>
        </p:spPr>
        <p:txBody>
          <a:bodyPr/>
          <a:lstStyle/>
          <a:p>
            <a:endParaRPr lang="es-ES"/>
          </a:p>
        </p:txBody>
      </p:sp>
      <p:grpSp>
        <p:nvGrpSpPr>
          <p:cNvPr id="3" name="Group 3"/>
          <p:cNvGrpSpPr/>
          <p:nvPr/>
        </p:nvGrpSpPr>
        <p:grpSpPr>
          <a:xfrm>
            <a:off x="4879696" y="2887301"/>
            <a:ext cx="3725972" cy="3373217"/>
            <a:chOff x="0" y="0"/>
            <a:chExt cx="4967963" cy="449762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4967963" cy="4497623"/>
              <a:chOff x="0" y="0"/>
              <a:chExt cx="5580380" cy="505206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-635000" y="-673100"/>
                <a:ext cx="6488430" cy="6027420"/>
              </a:xfrm>
              <a:custGeom>
                <a:avLst/>
                <a:gdLst/>
                <a:ahLst/>
                <a:cxnLst/>
                <a:rect l="l" t="t" r="r" b="b"/>
                <a:pathLst>
                  <a:path w="6488430" h="6027420">
                    <a:moveTo>
                      <a:pt x="5344160" y="1055370"/>
                    </a:moveTo>
                    <a:cubicBezTo>
                      <a:pt x="4573270" y="651510"/>
                      <a:pt x="3856990" y="1112520"/>
                      <a:pt x="3284220" y="1112520"/>
                    </a:cubicBezTo>
                    <a:cubicBezTo>
                      <a:pt x="2839720" y="1112520"/>
                      <a:pt x="2001520" y="0"/>
                      <a:pt x="1000760" y="1314450"/>
                    </a:cubicBezTo>
                    <a:cubicBezTo>
                      <a:pt x="0" y="2628900"/>
                      <a:pt x="1247140" y="3865880"/>
                      <a:pt x="2368550" y="4946650"/>
                    </a:cubicBezTo>
                    <a:cubicBezTo>
                      <a:pt x="3489960" y="6027420"/>
                      <a:pt x="5013960" y="6009640"/>
                      <a:pt x="5894070" y="4725670"/>
                    </a:cubicBezTo>
                    <a:cubicBezTo>
                      <a:pt x="6488430" y="3859530"/>
                      <a:pt x="6229350" y="1520190"/>
                      <a:pt x="5344160" y="10553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8427" y="170588"/>
              <a:ext cx="4591109" cy="4156448"/>
              <a:chOff x="0" y="0"/>
              <a:chExt cx="5580380" cy="505206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-635000" y="-673100"/>
                <a:ext cx="6488430" cy="6027420"/>
              </a:xfrm>
              <a:custGeom>
                <a:avLst/>
                <a:gdLst/>
                <a:ahLst/>
                <a:cxnLst/>
                <a:rect l="l" t="t" r="r" b="b"/>
                <a:pathLst>
                  <a:path w="6488430" h="6027420">
                    <a:moveTo>
                      <a:pt x="5344160" y="1055370"/>
                    </a:moveTo>
                    <a:cubicBezTo>
                      <a:pt x="4573270" y="651510"/>
                      <a:pt x="3856990" y="1112520"/>
                      <a:pt x="3284220" y="1112520"/>
                    </a:cubicBezTo>
                    <a:cubicBezTo>
                      <a:pt x="2839720" y="1112520"/>
                      <a:pt x="2001520" y="0"/>
                      <a:pt x="1000760" y="1314450"/>
                    </a:cubicBezTo>
                    <a:cubicBezTo>
                      <a:pt x="0" y="2628900"/>
                      <a:pt x="1247140" y="3865880"/>
                      <a:pt x="2368550" y="4946650"/>
                    </a:cubicBezTo>
                    <a:cubicBezTo>
                      <a:pt x="3489960" y="6027420"/>
                      <a:pt x="5013960" y="6009640"/>
                      <a:pt x="5894070" y="4725670"/>
                    </a:cubicBezTo>
                    <a:cubicBezTo>
                      <a:pt x="6488430" y="3859530"/>
                      <a:pt x="6229350" y="1520190"/>
                      <a:pt x="5344160" y="105537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t="-1678" b="-1678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9945980" y="2887301"/>
            <a:ext cx="3725972" cy="3373217"/>
            <a:chOff x="0" y="0"/>
            <a:chExt cx="4967963" cy="449762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4967963" cy="4497623"/>
              <a:chOff x="0" y="0"/>
              <a:chExt cx="5580380" cy="505206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635000" y="-673100"/>
                <a:ext cx="6488430" cy="6027420"/>
              </a:xfrm>
              <a:custGeom>
                <a:avLst/>
                <a:gdLst/>
                <a:ahLst/>
                <a:cxnLst/>
                <a:rect l="l" t="t" r="r" b="b"/>
                <a:pathLst>
                  <a:path w="6488430" h="6027420">
                    <a:moveTo>
                      <a:pt x="5344160" y="1055370"/>
                    </a:moveTo>
                    <a:cubicBezTo>
                      <a:pt x="4573270" y="651510"/>
                      <a:pt x="3856990" y="1112520"/>
                      <a:pt x="3284220" y="1112520"/>
                    </a:cubicBezTo>
                    <a:cubicBezTo>
                      <a:pt x="2839720" y="1112520"/>
                      <a:pt x="2001520" y="0"/>
                      <a:pt x="1000760" y="1314450"/>
                    </a:cubicBezTo>
                    <a:cubicBezTo>
                      <a:pt x="0" y="2628900"/>
                      <a:pt x="1247140" y="3865880"/>
                      <a:pt x="2368550" y="4946650"/>
                    </a:cubicBezTo>
                    <a:cubicBezTo>
                      <a:pt x="3489960" y="6027420"/>
                      <a:pt x="5013960" y="6009640"/>
                      <a:pt x="5894070" y="4725670"/>
                    </a:cubicBezTo>
                    <a:cubicBezTo>
                      <a:pt x="6488430" y="3859530"/>
                      <a:pt x="6229350" y="1520190"/>
                      <a:pt x="5344160" y="10553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>
                <a:solidFill>
                  <a:srgbClr val="000000"/>
                </a:solidFill>
              </a:ln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88427" y="170588"/>
              <a:ext cx="4591109" cy="4156448"/>
              <a:chOff x="0" y="0"/>
              <a:chExt cx="5580380" cy="505206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-635000" y="-673100"/>
                <a:ext cx="6488430" cy="6027420"/>
              </a:xfrm>
              <a:custGeom>
                <a:avLst/>
                <a:gdLst/>
                <a:ahLst/>
                <a:cxnLst/>
                <a:rect l="l" t="t" r="r" b="b"/>
                <a:pathLst>
                  <a:path w="6488430" h="6027420">
                    <a:moveTo>
                      <a:pt x="5344160" y="1055370"/>
                    </a:moveTo>
                    <a:cubicBezTo>
                      <a:pt x="4573270" y="651510"/>
                      <a:pt x="3856990" y="1112520"/>
                      <a:pt x="3284220" y="1112520"/>
                    </a:cubicBezTo>
                    <a:cubicBezTo>
                      <a:pt x="2839720" y="1112520"/>
                      <a:pt x="2001520" y="0"/>
                      <a:pt x="1000760" y="1314450"/>
                    </a:cubicBezTo>
                    <a:cubicBezTo>
                      <a:pt x="0" y="2628900"/>
                      <a:pt x="1247140" y="3865880"/>
                      <a:pt x="2368550" y="4946650"/>
                    </a:cubicBezTo>
                    <a:cubicBezTo>
                      <a:pt x="3489960" y="6027420"/>
                      <a:pt x="5013960" y="6009640"/>
                      <a:pt x="5894070" y="4725670"/>
                    </a:cubicBezTo>
                    <a:cubicBezTo>
                      <a:pt x="6488430" y="3859530"/>
                      <a:pt x="6229350" y="1520190"/>
                      <a:pt x="5344160" y="105537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1" r="-381"/>
                </a:stretch>
              </a:blipFill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13" name="TextBox 13"/>
          <p:cNvSpPr txBox="1"/>
          <p:nvPr/>
        </p:nvSpPr>
        <p:spPr>
          <a:xfrm>
            <a:off x="3514273" y="1312678"/>
            <a:ext cx="11259455" cy="819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spc="157">
                <a:solidFill>
                  <a:srgbClr val="000000"/>
                </a:solidFill>
                <a:latin typeface="Gatwick Bold"/>
              </a:rPr>
              <a:t>NUESTRO EQUIPO </a:t>
            </a:r>
          </a:p>
        </p:txBody>
      </p:sp>
      <p:sp>
        <p:nvSpPr>
          <p:cNvPr id="14" name="Freeform 14"/>
          <p:cNvSpPr/>
          <p:nvPr/>
        </p:nvSpPr>
        <p:spPr>
          <a:xfrm rot="3295367">
            <a:off x="13670634" y="-621478"/>
            <a:ext cx="7615413" cy="5213152"/>
          </a:xfrm>
          <a:custGeom>
            <a:avLst/>
            <a:gdLst/>
            <a:ahLst/>
            <a:cxnLst/>
            <a:rect l="l" t="t" r="r" b="b"/>
            <a:pathLst>
              <a:path w="7615413" h="5213152">
                <a:moveTo>
                  <a:pt x="0" y="0"/>
                </a:moveTo>
                <a:lnTo>
                  <a:pt x="7615413" y="0"/>
                </a:lnTo>
                <a:lnTo>
                  <a:pt x="7615413" y="5213153"/>
                </a:lnTo>
                <a:lnTo>
                  <a:pt x="0" y="521315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15"/>
          <p:cNvSpPr/>
          <p:nvPr/>
        </p:nvSpPr>
        <p:spPr>
          <a:xfrm rot="-6444559">
            <a:off x="-2725970" y="5904133"/>
            <a:ext cx="8213355" cy="5622476"/>
          </a:xfrm>
          <a:custGeom>
            <a:avLst/>
            <a:gdLst/>
            <a:ahLst/>
            <a:cxnLst/>
            <a:rect l="l" t="t" r="r" b="b"/>
            <a:pathLst>
              <a:path w="8213355" h="5622476">
                <a:moveTo>
                  <a:pt x="0" y="0"/>
                </a:moveTo>
                <a:lnTo>
                  <a:pt x="8213355" y="0"/>
                </a:lnTo>
                <a:lnTo>
                  <a:pt x="8213355" y="5622475"/>
                </a:lnTo>
                <a:lnTo>
                  <a:pt x="0" y="56224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TextBox 16"/>
          <p:cNvSpPr txBox="1"/>
          <p:nvPr/>
        </p:nvSpPr>
        <p:spPr>
          <a:xfrm>
            <a:off x="10129417" y="6577374"/>
            <a:ext cx="3359098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>
                <a:solidFill>
                  <a:srgbClr val="2E282A"/>
                </a:solidFill>
                <a:latin typeface="Gatwick Bold"/>
              </a:rPr>
              <a:t>Mariana Surós Álvarez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063134" y="6577374"/>
            <a:ext cx="3359098" cy="82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9"/>
              </a:lnSpc>
            </a:pPr>
            <a:r>
              <a:rPr lang="en-US" sz="2499">
                <a:solidFill>
                  <a:srgbClr val="2E282A"/>
                </a:solidFill>
                <a:latin typeface="Gatwick Bold"/>
              </a:rPr>
              <a:t>Selene González Curbelo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50</Words>
  <Application>Microsoft Office PowerPoint</Application>
  <PresentationFormat>Personalizado</PresentationFormat>
  <Paragraphs>22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Gatwick Bold</vt:lpstr>
      <vt:lpstr>Raleway</vt:lpstr>
      <vt:lpstr>Open Sans Bold</vt:lpstr>
      <vt:lpstr>Calibri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Mascotas Veterinario Moderno Rosa y Amarillo</dc:title>
  <cp:lastModifiedBy>Leyre Rodríguez Quintana</cp:lastModifiedBy>
  <cp:revision>3</cp:revision>
  <dcterms:created xsi:type="dcterms:W3CDTF">2006-08-16T00:00:00Z</dcterms:created>
  <dcterms:modified xsi:type="dcterms:W3CDTF">2023-12-13T21:44:56Z</dcterms:modified>
  <dc:identifier>DAF24c_jg7Q</dc:identifier>
</cp:coreProperties>
</file>